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0" r:id="rId1"/>
  </p:sldMasterIdLst>
  <p:sldIdLst>
    <p:sldId id="256" r:id="rId2"/>
    <p:sldId id="259" r:id="rId3"/>
    <p:sldId id="278" r:id="rId4"/>
    <p:sldId id="279" r:id="rId5"/>
    <p:sldId id="280" r:id="rId6"/>
    <p:sldId id="281" r:id="rId7"/>
    <p:sldId id="282" r:id="rId8"/>
    <p:sldId id="261" r:id="rId9"/>
    <p:sldId id="260" r:id="rId10"/>
    <p:sldId id="262" r:id="rId11"/>
    <p:sldId id="263" r:id="rId12"/>
    <p:sldId id="271" r:id="rId13"/>
    <p:sldId id="264" r:id="rId14"/>
    <p:sldId id="265" r:id="rId15"/>
    <p:sldId id="266" r:id="rId16"/>
    <p:sldId id="267" r:id="rId17"/>
    <p:sldId id="268" r:id="rId18"/>
    <p:sldId id="269" r:id="rId19"/>
    <p:sldId id="272" r:id="rId20"/>
    <p:sldId id="273" r:id="rId21"/>
    <p:sldId id="274" r:id="rId22"/>
    <p:sldId id="275" r:id="rId23"/>
    <p:sldId id="276" r:id="rId24"/>
    <p:sldId id="277"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57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7CFBC2-A43B-473F-9D9F-3248B25CD506}" type="doc">
      <dgm:prSet loTypeId="urn:microsoft.com/office/officeart/2008/layout/VerticalCurvedList" loCatId="list" qsTypeId="urn:microsoft.com/office/officeart/2005/8/quickstyle/simple1" qsCatId="simple" csTypeId="urn:microsoft.com/office/officeart/2005/8/colors/accent3_2" csCatId="accent3" phldr="1"/>
      <dgm:spPr/>
      <dgm:t>
        <a:bodyPr/>
        <a:lstStyle/>
        <a:p>
          <a:endParaRPr lang="en-US"/>
        </a:p>
      </dgm:t>
    </dgm:pt>
    <dgm:pt modelId="{73834AED-C382-4221-AFB4-69AA334635B1}">
      <dgm:prSet phldrT="[Text]"/>
      <dgm:spPr/>
      <dgm:t>
        <a:bodyPr/>
        <a:lstStyle/>
        <a:p>
          <a:r>
            <a:rPr lang="en-US" dirty="0" smtClean="0"/>
            <a:t>IDEA:  Substantive Legal Rights</a:t>
          </a:r>
          <a:endParaRPr lang="en-US" dirty="0"/>
        </a:p>
      </dgm:t>
    </dgm:pt>
    <dgm:pt modelId="{3062FCBD-55E8-4290-9A7F-02B9E855D6D7}" type="parTrans" cxnId="{B390F10C-1303-4123-A96A-F75B6116158C}">
      <dgm:prSet/>
      <dgm:spPr/>
      <dgm:t>
        <a:bodyPr/>
        <a:lstStyle/>
        <a:p>
          <a:endParaRPr lang="en-US"/>
        </a:p>
      </dgm:t>
    </dgm:pt>
    <dgm:pt modelId="{15FBBFCE-84D3-4C5B-88DF-C527EA057CDF}" type="sibTrans" cxnId="{B390F10C-1303-4123-A96A-F75B6116158C}">
      <dgm:prSet/>
      <dgm:spPr/>
      <dgm:t>
        <a:bodyPr/>
        <a:lstStyle/>
        <a:p>
          <a:endParaRPr lang="en-US"/>
        </a:p>
      </dgm:t>
    </dgm:pt>
    <dgm:pt modelId="{F5C02998-C636-4FD8-A26D-F96A6D2C058C}">
      <dgm:prSet phldrT="[Text]"/>
      <dgm:spPr/>
      <dgm:t>
        <a:bodyPr/>
        <a:lstStyle/>
        <a:p>
          <a:r>
            <a:rPr lang="en-US" dirty="0" smtClean="0"/>
            <a:t>Section 504:  Prohibits Discrimination in Federally Funded Programs</a:t>
          </a:r>
          <a:endParaRPr lang="en-US" dirty="0"/>
        </a:p>
      </dgm:t>
    </dgm:pt>
    <dgm:pt modelId="{58EE2ED6-3025-4C56-A4C8-54B77CF1F64B}" type="parTrans" cxnId="{4D8DB7D3-0AC0-466F-B8EC-3B074F76B118}">
      <dgm:prSet/>
      <dgm:spPr/>
      <dgm:t>
        <a:bodyPr/>
        <a:lstStyle/>
        <a:p>
          <a:endParaRPr lang="en-US"/>
        </a:p>
      </dgm:t>
    </dgm:pt>
    <dgm:pt modelId="{CFCE05BA-73F2-4CEB-8B91-D4E3905DFFEA}" type="sibTrans" cxnId="{4D8DB7D3-0AC0-466F-B8EC-3B074F76B118}">
      <dgm:prSet/>
      <dgm:spPr/>
      <dgm:t>
        <a:bodyPr/>
        <a:lstStyle/>
        <a:p>
          <a:endParaRPr lang="en-US"/>
        </a:p>
      </dgm:t>
    </dgm:pt>
    <dgm:pt modelId="{DB4967AB-3F47-4152-8AEB-5054330B1889}">
      <dgm:prSet phldrT="[Text]"/>
      <dgm:spPr/>
      <dgm:t>
        <a:bodyPr/>
        <a:lstStyle/>
        <a:p>
          <a:r>
            <a:rPr lang="en-US" dirty="0" smtClean="0"/>
            <a:t>ADA:  Prohibits Discrimination in private-sector areas </a:t>
          </a:r>
          <a:endParaRPr lang="en-US" dirty="0"/>
        </a:p>
      </dgm:t>
    </dgm:pt>
    <dgm:pt modelId="{456D4812-858E-4CAD-A4D4-8C606BA00A27}" type="parTrans" cxnId="{8E81391A-C2F0-417F-AD78-4402F051E617}">
      <dgm:prSet/>
      <dgm:spPr/>
      <dgm:t>
        <a:bodyPr/>
        <a:lstStyle/>
        <a:p>
          <a:endParaRPr lang="en-US"/>
        </a:p>
      </dgm:t>
    </dgm:pt>
    <dgm:pt modelId="{28E178CA-3155-4BD2-9B4E-93EA1690CC8C}" type="sibTrans" cxnId="{8E81391A-C2F0-417F-AD78-4402F051E617}">
      <dgm:prSet/>
      <dgm:spPr/>
      <dgm:t>
        <a:bodyPr/>
        <a:lstStyle/>
        <a:p>
          <a:endParaRPr lang="en-US"/>
        </a:p>
      </dgm:t>
    </dgm:pt>
    <dgm:pt modelId="{4C10E258-9D75-4290-8C27-B6CA87A02F2E}" type="pres">
      <dgm:prSet presAssocID="{367CFBC2-A43B-473F-9D9F-3248B25CD506}" presName="Name0" presStyleCnt="0">
        <dgm:presLayoutVars>
          <dgm:chMax val="7"/>
          <dgm:chPref val="7"/>
          <dgm:dir/>
        </dgm:presLayoutVars>
      </dgm:prSet>
      <dgm:spPr/>
      <dgm:t>
        <a:bodyPr/>
        <a:lstStyle/>
        <a:p>
          <a:endParaRPr lang="en-US"/>
        </a:p>
      </dgm:t>
    </dgm:pt>
    <dgm:pt modelId="{FAE9A5AB-0F7D-4494-823C-559A8FF3F166}" type="pres">
      <dgm:prSet presAssocID="{367CFBC2-A43B-473F-9D9F-3248B25CD506}" presName="Name1" presStyleCnt="0"/>
      <dgm:spPr/>
    </dgm:pt>
    <dgm:pt modelId="{D653D7E0-B626-4CA0-93A5-97CE869139F8}" type="pres">
      <dgm:prSet presAssocID="{367CFBC2-A43B-473F-9D9F-3248B25CD506}" presName="cycle" presStyleCnt="0"/>
      <dgm:spPr/>
    </dgm:pt>
    <dgm:pt modelId="{0C6BAF12-A4A8-4AB9-A033-7EB9681958B1}" type="pres">
      <dgm:prSet presAssocID="{367CFBC2-A43B-473F-9D9F-3248B25CD506}" presName="srcNode" presStyleLbl="node1" presStyleIdx="0" presStyleCnt="3"/>
      <dgm:spPr/>
    </dgm:pt>
    <dgm:pt modelId="{7AFCA52B-48F5-48FA-A16F-53DF8800149A}" type="pres">
      <dgm:prSet presAssocID="{367CFBC2-A43B-473F-9D9F-3248B25CD506}" presName="conn" presStyleLbl="parChTrans1D2" presStyleIdx="0" presStyleCnt="1"/>
      <dgm:spPr/>
      <dgm:t>
        <a:bodyPr/>
        <a:lstStyle/>
        <a:p>
          <a:endParaRPr lang="en-US"/>
        </a:p>
      </dgm:t>
    </dgm:pt>
    <dgm:pt modelId="{0B41DB20-D195-443A-AE12-7164D840EB1C}" type="pres">
      <dgm:prSet presAssocID="{367CFBC2-A43B-473F-9D9F-3248B25CD506}" presName="extraNode" presStyleLbl="node1" presStyleIdx="0" presStyleCnt="3"/>
      <dgm:spPr/>
    </dgm:pt>
    <dgm:pt modelId="{AF93D534-C6F7-4C62-A8F3-AE5DD3483360}" type="pres">
      <dgm:prSet presAssocID="{367CFBC2-A43B-473F-9D9F-3248B25CD506}" presName="dstNode" presStyleLbl="node1" presStyleIdx="0" presStyleCnt="3"/>
      <dgm:spPr/>
    </dgm:pt>
    <dgm:pt modelId="{5C095341-A256-42C6-9E14-62C70E3B8E21}" type="pres">
      <dgm:prSet presAssocID="{73834AED-C382-4221-AFB4-69AA334635B1}" presName="text_1" presStyleLbl="node1" presStyleIdx="0" presStyleCnt="3">
        <dgm:presLayoutVars>
          <dgm:bulletEnabled val="1"/>
        </dgm:presLayoutVars>
      </dgm:prSet>
      <dgm:spPr/>
      <dgm:t>
        <a:bodyPr/>
        <a:lstStyle/>
        <a:p>
          <a:endParaRPr lang="en-US"/>
        </a:p>
      </dgm:t>
    </dgm:pt>
    <dgm:pt modelId="{DFEFA824-2ABF-488F-AAC5-2EC2A9B49B52}" type="pres">
      <dgm:prSet presAssocID="{73834AED-C382-4221-AFB4-69AA334635B1}" presName="accent_1" presStyleCnt="0"/>
      <dgm:spPr/>
    </dgm:pt>
    <dgm:pt modelId="{FE14CDC1-5445-404A-A437-77738D813A3F}" type="pres">
      <dgm:prSet presAssocID="{73834AED-C382-4221-AFB4-69AA334635B1}" presName="accentRepeatNode" presStyleLbl="solidFgAcc1" presStyleIdx="0" presStyleCnt="3"/>
      <dgm:spPr/>
    </dgm:pt>
    <dgm:pt modelId="{95FAB470-357A-409F-B7AA-57DD6A8EBA5C}" type="pres">
      <dgm:prSet presAssocID="{F5C02998-C636-4FD8-A26D-F96A6D2C058C}" presName="text_2" presStyleLbl="node1" presStyleIdx="1" presStyleCnt="3">
        <dgm:presLayoutVars>
          <dgm:bulletEnabled val="1"/>
        </dgm:presLayoutVars>
      </dgm:prSet>
      <dgm:spPr/>
      <dgm:t>
        <a:bodyPr/>
        <a:lstStyle/>
        <a:p>
          <a:endParaRPr lang="en-US"/>
        </a:p>
      </dgm:t>
    </dgm:pt>
    <dgm:pt modelId="{0E2A59F2-3F02-4F0A-BA58-96AD4F4AA5D3}" type="pres">
      <dgm:prSet presAssocID="{F5C02998-C636-4FD8-A26D-F96A6D2C058C}" presName="accent_2" presStyleCnt="0"/>
      <dgm:spPr/>
    </dgm:pt>
    <dgm:pt modelId="{8922406D-6A60-4EBD-BA3C-2D976A181AB1}" type="pres">
      <dgm:prSet presAssocID="{F5C02998-C636-4FD8-A26D-F96A6D2C058C}" presName="accentRepeatNode" presStyleLbl="solidFgAcc1" presStyleIdx="1" presStyleCnt="3"/>
      <dgm:spPr/>
    </dgm:pt>
    <dgm:pt modelId="{47D3240E-690A-43C9-BDD6-C0BC3FB8E211}" type="pres">
      <dgm:prSet presAssocID="{DB4967AB-3F47-4152-8AEB-5054330B1889}" presName="text_3" presStyleLbl="node1" presStyleIdx="2" presStyleCnt="3">
        <dgm:presLayoutVars>
          <dgm:bulletEnabled val="1"/>
        </dgm:presLayoutVars>
      </dgm:prSet>
      <dgm:spPr/>
      <dgm:t>
        <a:bodyPr/>
        <a:lstStyle/>
        <a:p>
          <a:endParaRPr lang="en-US"/>
        </a:p>
      </dgm:t>
    </dgm:pt>
    <dgm:pt modelId="{20029BDD-7119-4CAD-8B96-3696FB02D25E}" type="pres">
      <dgm:prSet presAssocID="{DB4967AB-3F47-4152-8AEB-5054330B1889}" presName="accent_3" presStyleCnt="0"/>
      <dgm:spPr/>
    </dgm:pt>
    <dgm:pt modelId="{965F44BC-96FF-49A4-8831-A6A252D03A65}" type="pres">
      <dgm:prSet presAssocID="{DB4967AB-3F47-4152-8AEB-5054330B1889}" presName="accentRepeatNode" presStyleLbl="solidFgAcc1" presStyleIdx="2" presStyleCnt="3"/>
      <dgm:spPr/>
    </dgm:pt>
  </dgm:ptLst>
  <dgm:cxnLst>
    <dgm:cxn modelId="{B390F10C-1303-4123-A96A-F75B6116158C}" srcId="{367CFBC2-A43B-473F-9D9F-3248B25CD506}" destId="{73834AED-C382-4221-AFB4-69AA334635B1}" srcOrd="0" destOrd="0" parTransId="{3062FCBD-55E8-4290-9A7F-02B9E855D6D7}" sibTransId="{15FBBFCE-84D3-4C5B-88DF-C527EA057CDF}"/>
    <dgm:cxn modelId="{03BD6D5F-4996-4B74-8C6C-80D4B93EAD29}" type="presOf" srcId="{F5C02998-C636-4FD8-A26D-F96A6D2C058C}" destId="{95FAB470-357A-409F-B7AA-57DD6A8EBA5C}" srcOrd="0" destOrd="0" presId="urn:microsoft.com/office/officeart/2008/layout/VerticalCurvedList"/>
    <dgm:cxn modelId="{4D8DB7D3-0AC0-466F-B8EC-3B074F76B118}" srcId="{367CFBC2-A43B-473F-9D9F-3248B25CD506}" destId="{F5C02998-C636-4FD8-A26D-F96A6D2C058C}" srcOrd="1" destOrd="0" parTransId="{58EE2ED6-3025-4C56-A4C8-54B77CF1F64B}" sibTransId="{CFCE05BA-73F2-4CEB-8B91-D4E3905DFFEA}"/>
    <dgm:cxn modelId="{EDCA072B-E4A0-4B4C-B7F4-6903A3A80982}" type="presOf" srcId="{DB4967AB-3F47-4152-8AEB-5054330B1889}" destId="{47D3240E-690A-43C9-BDD6-C0BC3FB8E211}" srcOrd="0" destOrd="0" presId="urn:microsoft.com/office/officeart/2008/layout/VerticalCurvedList"/>
    <dgm:cxn modelId="{1CACD13A-C619-426E-8008-9394379DD4FE}" type="presOf" srcId="{15FBBFCE-84D3-4C5B-88DF-C527EA057CDF}" destId="{7AFCA52B-48F5-48FA-A16F-53DF8800149A}" srcOrd="0" destOrd="0" presId="urn:microsoft.com/office/officeart/2008/layout/VerticalCurvedList"/>
    <dgm:cxn modelId="{8E81391A-C2F0-417F-AD78-4402F051E617}" srcId="{367CFBC2-A43B-473F-9D9F-3248B25CD506}" destId="{DB4967AB-3F47-4152-8AEB-5054330B1889}" srcOrd="2" destOrd="0" parTransId="{456D4812-858E-4CAD-A4D4-8C606BA00A27}" sibTransId="{28E178CA-3155-4BD2-9B4E-93EA1690CC8C}"/>
    <dgm:cxn modelId="{AAFDF6DE-0D50-4221-8CA5-7780F3863DCB}" type="presOf" srcId="{73834AED-C382-4221-AFB4-69AA334635B1}" destId="{5C095341-A256-42C6-9E14-62C70E3B8E21}" srcOrd="0" destOrd="0" presId="urn:microsoft.com/office/officeart/2008/layout/VerticalCurvedList"/>
    <dgm:cxn modelId="{BAC90DBD-9C82-466E-90DA-26165BEF4D5B}" type="presOf" srcId="{367CFBC2-A43B-473F-9D9F-3248B25CD506}" destId="{4C10E258-9D75-4290-8C27-B6CA87A02F2E}" srcOrd="0" destOrd="0" presId="urn:microsoft.com/office/officeart/2008/layout/VerticalCurvedList"/>
    <dgm:cxn modelId="{221D8B08-10B0-4B77-A9E8-2D96C7F0F7B4}" type="presParOf" srcId="{4C10E258-9D75-4290-8C27-B6CA87A02F2E}" destId="{FAE9A5AB-0F7D-4494-823C-559A8FF3F166}" srcOrd="0" destOrd="0" presId="urn:microsoft.com/office/officeart/2008/layout/VerticalCurvedList"/>
    <dgm:cxn modelId="{BDFC26BA-0547-482C-9E77-6C5F1CB2033A}" type="presParOf" srcId="{FAE9A5AB-0F7D-4494-823C-559A8FF3F166}" destId="{D653D7E0-B626-4CA0-93A5-97CE869139F8}" srcOrd="0" destOrd="0" presId="urn:microsoft.com/office/officeart/2008/layout/VerticalCurvedList"/>
    <dgm:cxn modelId="{0C6A4D50-ECF2-401B-AA2F-7934AB13142D}" type="presParOf" srcId="{D653D7E0-B626-4CA0-93A5-97CE869139F8}" destId="{0C6BAF12-A4A8-4AB9-A033-7EB9681958B1}" srcOrd="0" destOrd="0" presId="urn:microsoft.com/office/officeart/2008/layout/VerticalCurvedList"/>
    <dgm:cxn modelId="{D23E230C-A9C5-410F-B55E-A9FD67292553}" type="presParOf" srcId="{D653D7E0-B626-4CA0-93A5-97CE869139F8}" destId="{7AFCA52B-48F5-48FA-A16F-53DF8800149A}" srcOrd="1" destOrd="0" presId="urn:microsoft.com/office/officeart/2008/layout/VerticalCurvedList"/>
    <dgm:cxn modelId="{6453808F-9A00-48B5-AB3D-70519946259C}" type="presParOf" srcId="{D653D7E0-B626-4CA0-93A5-97CE869139F8}" destId="{0B41DB20-D195-443A-AE12-7164D840EB1C}" srcOrd="2" destOrd="0" presId="urn:microsoft.com/office/officeart/2008/layout/VerticalCurvedList"/>
    <dgm:cxn modelId="{786112A6-F762-4CB5-93B5-9ACD85A8B695}" type="presParOf" srcId="{D653D7E0-B626-4CA0-93A5-97CE869139F8}" destId="{AF93D534-C6F7-4C62-A8F3-AE5DD3483360}" srcOrd="3" destOrd="0" presId="urn:microsoft.com/office/officeart/2008/layout/VerticalCurvedList"/>
    <dgm:cxn modelId="{026FC3C6-E6A0-4C58-87B3-504B42A279B0}" type="presParOf" srcId="{FAE9A5AB-0F7D-4494-823C-559A8FF3F166}" destId="{5C095341-A256-42C6-9E14-62C70E3B8E21}" srcOrd="1" destOrd="0" presId="urn:microsoft.com/office/officeart/2008/layout/VerticalCurvedList"/>
    <dgm:cxn modelId="{A9E1B841-0D14-469A-890C-4DDB05CEC115}" type="presParOf" srcId="{FAE9A5AB-0F7D-4494-823C-559A8FF3F166}" destId="{DFEFA824-2ABF-488F-AAC5-2EC2A9B49B52}" srcOrd="2" destOrd="0" presId="urn:microsoft.com/office/officeart/2008/layout/VerticalCurvedList"/>
    <dgm:cxn modelId="{B89B3799-7F8F-4770-9F07-5B62B8654284}" type="presParOf" srcId="{DFEFA824-2ABF-488F-AAC5-2EC2A9B49B52}" destId="{FE14CDC1-5445-404A-A437-77738D813A3F}" srcOrd="0" destOrd="0" presId="urn:microsoft.com/office/officeart/2008/layout/VerticalCurvedList"/>
    <dgm:cxn modelId="{71E22692-8FA9-4984-B9AE-16EE537A4850}" type="presParOf" srcId="{FAE9A5AB-0F7D-4494-823C-559A8FF3F166}" destId="{95FAB470-357A-409F-B7AA-57DD6A8EBA5C}" srcOrd="3" destOrd="0" presId="urn:microsoft.com/office/officeart/2008/layout/VerticalCurvedList"/>
    <dgm:cxn modelId="{F23FF23F-EFBB-41FF-B0F6-08A219BCE87A}" type="presParOf" srcId="{FAE9A5AB-0F7D-4494-823C-559A8FF3F166}" destId="{0E2A59F2-3F02-4F0A-BA58-96AD4F4AA5D3}" srcOrd="4" destOrd="0" presId="urn:microsoft.com/office/officeart/2008/layout/VerticalCurvedList"/>
    <dgm:cxn modelId="{F779997E-B06B-44CD-8942-212291A28D70}" type="presParOf" srcId="{0E2A59F2-3F02-4F0A-BA58-96AD4F4AA5D3}" destId="{8922406D-6A60-4EBD-BA3C-2D976A181AB1}" srcOrd="0" destOrd="0" presId="urn:microsoft.com/office/officeart/2008/layout/VerticalCurvedList"/>
    <dgm:cxn modelId="{4DA6DCCE-F4C1-4B46-B9BD-785C01F43F53}" type="presParOf" srcId="{FAE9A5AB-0F7D-4494-823C-559A8FF3F166}" destId="{47D3240E-690A-43C9-BDD6-C0BC3FB8E211}" srcOrd="5" destOrd="0" presId="urn:microsoft.com/office/officeart/2008/layout/VerticalCurvedList"/>
    <dgm:cxn modelId="{8D0048BA-9C26-4C3C-B3B9-F4B91DA2115A}" type="presParOf" srcId="{FAE9A5AB-0F7D-4494-823C-559A8FF3F166}" destId="{20029BDD-7119-4CAD-8B96-3696FB02D25E}" srcOrd="6" destOrd="0" presId="urn:microsoft.com/office/officeart/2008/layout/VerticalCurvedList"/>
    <dgm:cxn modelId="{1FA698DE-12B8-4FD0-9936-718B4F01A206}" type="presParOf" srcId="{20029BDD-7119-4CAD-8B96-3696FB02D25E}" destId="{965F44BC-96FF-49A4-8831-A6A252D03A6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FCA52B-48F5-48FA-A16F-53DF8800149A}">
      <dsp:nvSpPr>
        <dsp:cNvPr id="0" name=""/>
        <dsp:cNvSpPr/>
      </dsp:nvSpPr>
      <dsp:spPr>
        <a:xfrm>
          <a:off x="-6125176" y="-937410"/>
          <a:ext cx="7293488" cy="7293488"/>
        </a:xfrm>
        <a:prstGeom prst="blockArc">
          <a:avLst>
            <a:gd name="adj1" fmla="val 18900000"/>
            <a:gd name="adj2" fmla="val 2700000"/>
            <a:gd name="adj3" fmla="val 296"/>
          </a:avLst>
        </a:prstGeom>
        <a:noFill/>
        <a:ln w="15875"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095341-A256-42C6-9E14-62C70E3B8E21}">
      <dsp:nvSpPr>
        <dsp:cNvPr id="0" name=""/>
        <dsp:cNvSpPr/>
      </dsp:nvSpPr>
      <dsp:spPr>
        <a:xfrm>
          <a:off x="752110" y="541866"/>
          <a:ext cx="7301111" cy="1083733"/>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78740" rIns="78740" bIns="78740" numCol="1" spcCol="1270" anchor="ctr" anchorCtr="0">
          <a:noAutofit/>
        </a:bodyPr>
        <a:lstStyle/>
        <a:p>
          <a:pPr lvl="0" algn="l" defTabSz="1377950">
            <a:lnSpc>
              <a:spcPct val="90000"/>
            </a:lnSpc>
            <a:spcBef>
              <a:spcPct val="0"/>
            </a:spcBef>
            <a:spcAft>
              <a:spcPct val="35000"/>
            </a:spcAft>
          </a:pPr>
          <a:r>
            <a:rPr lang="en-US" sz="3100" kern="1200" dirty="0" smtClean="0"/>
            <a:t>IDEA:  Substantive Legal Rights</a:t>
          </a:r>
          <a:endParaRPr lang="en-US" sz="3100" kern="1200" dirty="0"/>
        </a:p>
      </dsp:txBody>
      <dsp:txXfrm>
        <a:off x="752110" y="541866"/>
        <a:ext cx="7301111" cy="1083733"/>
      </dsp:txXfrm>
    </dsp:sp>
    <dsp:sp modelId="{FE14CDC1-5445-404A-A437-77738D813A3F}">
      <dsp:nvSpPr>
        <dsp:cNvPr id="0" name=""/>
        <dsp:cNvSpPr/>
      </dsp:nvSpPr>
      <dsp:spPr>
        <a:xfrm>
          <a:off x="74777" y="406400"/>
          <a:ext cx="1354666" cy="1354666"/>
        </a:xfrm>
        <a:prstGeom prst="ellipse">
          <a:avLst/>
        </a:prstGeom>
        <a:solidFill>
          <a:schemeClr val="lt1">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FAB470-357A-409F-B7AA-57DD6A8EBA5C}">
      <dsp:nvSpPr>
        <dsp:cNvPr id="0" name=""/>
        <dsp:cNvSpPr/>
      </dsp:nvSpPr>
      <dsp:spPr>
        <a:xfrm>
          <a:off x="1146048" y="2167466"/>
          <a:ext cx="6907174" cy="1083733"/>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78740" rIns="78740" bIns="78740" numCol="1" spcCol="1270" anchor="ctr" anchorCtr="0">
          <a:noAutofit/>
        </a:bodyPr>
        <a:lstStyle/>
        <a:p>
          <a:pPr lvl="0" algn="l" defTabSz="1377950">
            <a:lnSpc>
              <a:spcPct val="90000"/>
            </a:lnSpc>
            <a:spcBef>
              <a:spcPct val="0"/>
            </a:spcBef>
            <a:spcAft>
              <a:spcPct val="35000"/>
            </a:spcAft>
          </a:pPr>
          <a:r>
            <a:rPr lang="en-US" sz="3100" kern="1200" dirty="0" smtClean="0"/>
            <a:t>Section 504:  Prohibits Discrimination in Federally Funded Programs</a:t>
          </a:r>
          <a:endParaRPr lang="en-US" sz="3100" kern="1200" dirty="0"/>
        </a:p>
      </dsp:txBody>
      <dsp:txXfrm>
        <a:off x="1146048" y="2167466"/>
        <a:ext cx="6907174" cy="1083733"/>
      </dsp:txXfrm>
    </dsp:sp>
    <dsp:sp modelId="{8922406D-6A60-4EBD-BA3C-2D976A181AB1}">
      <dsp:nvSpPr>
        <dsp:cNvPr id="0" name=""/>
        <dsp:cNvSpPr/>
      </dsp:nvSpPr>
      <dsp:spPr>
        <a:xfrm>
          <a:off x="468714" y="2032000"/>
          <a:ext cx="1354666" cy="1354666"/>
        </a:xfrm>
        <a:prstGeom prst="ellipse">
          <a:avLst/>
        </a:prstGeom>
        <a:solidFill>
          <a:schemeClr val="lt1">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D3240E-690A-43C9-BDD6-C0BC3FB8E211}">
      <dsp:nvSpPr>
        <dsp:cNvPr id="0" name=""/>
        <dsp:cNvSpPr/>
      </dsp:nvSpPr>
      <dsp:spPr>
        <a:xfrm>
          <a:off x="752110" y="3793066"/>
          <a:ext cx="7301111" cy="1083733"/>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78740" rIns="78740" bIns="78740" numCol="1" spcCol="1270" anchor="ctr" anchorCtr="0">
          <a:noAutofit/>
        </a:bodyPr>
        <a:lstStyle/>
        <a:p>
          <a:pPr lvl="0" algn="l" defTabSz="1377950">
            <a:lnSpc>
              <a:spcPct val="90000"/>
            </a:lnSpc>
            <a:spcBef>
              <a:spcPct val="0"/>
            </a:spcBef>
            <a:spcAft>
              <a:spcPct val="35000"/>
            </a:spcAft>
          </a:pPr>
          <a:r>
            <a:rPr lang="en-US" sz="3100" kern="1200" dirty="0" smtClean="0"/>
            <a:t>ADA:  Prohibits Discrimination in private-sector areas </a:t>
          </a:r>
          <a:endParaRPr lang="en-US" sz="3100" kern="1200" dirty="0"/>
        </a:p>
      </dsp:txBody>
      <dsp:txXfrm>
        <a:off x="752110" y="3793066"/>
        <a:ext cx="7301111" cy="1083733"/>
      </dsp:txXfrm>
    </dsp:sp>
    <dsp:sp modelId="{965F44BC-96FF-49A4-8831-A6A252D03A65}">
      <dsp:nvSpPr>
        <dsp:cNvPr id="0" name=""/>
        <dsp:cNvSpPr/>
      </dsp:nvSpPr>
      <dsp:spPr>
        <a:xfrm>
          <a:off x="74777" y="3657600"/>
          <a:ext cx="1354666" cy="1354666"/>
        </a:xfrm>
        <a:prstGeom prst="ellipse">
          <a:avLst/>
        </a:prstGeom>
        <a:solidFill>
          <a:schemeClr val="lt1">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1/3/2019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3333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20058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28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0225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60120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64708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036643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52749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9216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1757687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8395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3252621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7721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5316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4907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2022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5225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1/3/2019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7705324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Students with Special </a:t>
            </a:r>
            <a:r>
              <a:rPr lang="en-US" sz="3600" dirty="0" smtClean="0"/>
              <a:t>Needs</a:t>
            </a:r>
            <a:endParaRPr lang="en-US" sz="3600" dirty="0"/>
          </a:p>
        </p:txBody>
      </p:sp>
      <p:sp>
        <p:nvSpPr>
          <p:cNvPr id="3" name="Subtitle 2"/>
          <p:cNvSpPr>
            <a:spLocks noGrp="1"/>
          </p:cNvSpPr>
          <p:nvPr>
            <p:ph type="subTitle" idx="1"/>
          </p:nvPr>
        </p:nvSpPr>
        <p:spPr/>
        <p:txBody>
          <a:bodyPr/>
          <a:lstStyle/>
          <a:p>
            <a:r>
              <a:rPr lang="en-US" dirty="0" smtClean="0"/>
              <a:t>EDA </a:t>
            </a:r>
            <a:r>
              <a:rPr lang="en-US" dirty="0" smtClean="0"/>
              <a:t>710</a:t>
            </a:r>
          </a:p>
          <a:p>
            <a:r>
              <a:rPr lang="en-US" dirty="0" smtClean="0"/>
              <a:t>Presentation provided by Dr. </a:t>
            </a:r>
            <a:r>
              <a:rPr lang="en-US" smtClean="0"/>
              <a:t>Ann Blankenship</a:t>
            </a:r>
            <a:endParaRPr lang="en-US" dirty="0"/>
          </a:p>
        </p:txBody>
      </p:sp>
    </p:spTree>
    <p:extLst>
      <p:ext uri="{BB962C8B-B14F-4D97-AF65-F5344CB8AC3E}">
        <p14:creationId xmlns:p14="http://schemas.microsoft.com/office/powerpoint/2010/main" val="3681226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Identifying and Evaluating </a:t>
            </a:r>
            <a:r>
              <a:rPr lang="en-US" dirty="0" smtClean="0"/>
              <a:t>Students</a:t>
            </a:r>
            <a:br>
              <a:rPr lang="en-US" dirty="0" smtClean="0"/>
            </a:br>
            <a:r>
              <a:rPr lang="en-US" dirty="0" smtClean="0"/>
              <a:t>Part B and C</a:t>
            </a:r>
            <a:r>
              <a:rPr lang="en-US" dirty="0" smtClean="0"/>
              <a:t>	</a:t>
            </a:r>
            <a:endParaRPr lang="en-US" dirty="0"/>
          </a:p>
        </p:txBody>
      </p:sp>
      <p:sp>
        <p:nvSpPr>
          <p:cNvPr id="3" name="Content Placeholder 2"/>
          <p:cNvSpPr>
            <a:spLocks noGrp="1"/>
          </p:cNvSpPr>
          <p:nvPr>
            <p:ph idx="1"/>
          </p:nvPr>
        </p:nvSpPr>
        <p:spPr/>
        <p:txBody>
          <a:bodyPr/>
          <a:lstStyle/>
          <a:p>
            <a:r>
              <a:rPr lang="en-US" dirty="0"/>
              <a:t>Evaluations:  variety of tools and assessments; validated; administered by qualified personnel; not discriminatory</a:t>
            </a:r>
          </a:p>
          <a:p>
            <a:r>
              <a:rPr lang="en-US" dirty="0" smtClean="0"/>
              <a:t>“</a:t>
            </a:r>
            <a:r>
              <a:rPr lang="en-US" dirty="0" smtClean="0"/>
              <a:t>Child Find” </a:t>
            </a:r>
            <a:r>
              <a:rPr lang="en-US" dirty="0" smtClean="0"/>
              <a:t>provisions (Part C):  </a:t>
            </a:r>
            <a:r>
              <a:rPr lang="en-US" dirty="0" smtClean="0"/>
              <a:t>state has an affirmative duty to identify students with special needs.</a:t>
            </a:r>
          </a:p>
          <a:p>
            <a:pPr lvl="1"/>
            <a:r>
              <a:rPr lang="en-US" dirty="0" smtClean="0"/>
              <a:t>Identified through mass screenings and by referral</a:t>
            </a:r>
          </a:p>
          <a:p>
            <a:endParaRPr lang="en-US" dirty="0"/>
          </a:p>
        </p:txBody>
      </p:sp>
    </p:spTree>
    <p:extLst>
      <p:ext uri="{BB962C8B-B14F-4D97-AF65-F5344CB8AC3E}">
        <p14:creationId xmlns:p14="http://schemas.microsoft.com/office/powerpoint/2010/main" val="3009249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Substantive Educational Rights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Free Appropriate Public Education (FAPE):</a:t>
            </a:r>
          </a:p>
          <a:p>
            <a:pPr lvl="1"/>
            <a:r>
              <a:rPr lang="en-US" dirty="0" smtClean="0"/>
              <a:t>At no cost to the parents</a:t>
            </a:r>
          </a:p>
          <a:p>
            <a:pPr lvl="1"/>
            <a:r>
              <a:rPr lang="en-US" dirty="0" smtClean="0"/>
              <a:t>Provides an </a:t>
            </a:r>
            <a:r>
              <a:rPr lang="en-US" i="1" dirty="0" smtClean="0"/>
              <a:t>appropriate</a:t>
            </a:r>
            <a:r>
              <a:rPr lang="en-US" dirty="0" smtClean="0"/>
              <a:t> educational program in conformity with student’s IEP</a:t>
            </a:r>
          </a:p>
          <a:p>
            <a:r>
              <a:rPr lang="en-US" dirty="0" smtClean="0"/>
              <a:t>What is appropriate?</a:t>
            </a:r>
          </a:p>
          <a:p>
            <a:pPr lvl="1"/>
            <a:r>
              <a:rPr lang="en-US" dirty="0" smtClean="0"/>
              <a:t>See </a:t>
            </a:r>
            <a:r>
              <a:rPr lang="en-US" i="1" dirty="0" smtClean="0"/>
              <a:t>Bd. of Educ. of the </a:t>
            </a:r>
            <a:r>
              <a:rPr lang="en-US" i="1" dirty="0" err="1" smtClean="0"/>
              <a:t>Hendrick</a:t>
            </a:r>
            <a:r>
              <a:rPr lang="en-US" i="1" dirty="0" smtClean="0"/>
              <a:t> Hudson Central Sch. Dist. v. Rowley</a:t>
            </a:r>
            <a:r>
              <a:rPr lang="en-US" dirty="0" smtClean="0"/>
              <a:t>, 458 U.S. 176 (1982)</a:t>
            </a:r>
          </a:p>
          <a:p>
            <a:pPr lvl="1"/>
            <a:r>
              <a:rPr lang="en-US" dirty="0" smtClean="0"/>
              <a:t>“If </a:t>
            </a:r>
            <a:r>
              <a:rPr lang="en-US" dirty="0"/>
              <a:t>personalized instruction is being provided with sufficient supportive services to permit the child to benefit from the </a:t>
            </a:r>
            <a:r>
              <a:rPr lang="en-US" dirty="0" smtClean="0"/>
              <a:t>instruction.”</a:t>
            </a:r>
          </a:p>
          <a:p>
            <a:pPr lvl="1"/>
            <a:r>
              <a:rPr lang="en-US" dirty="0" smtClean="0"/>
              <a:t>If the student is educated in regular classrooms and is achieving passing marks and progressing from grade to grade with current interventions then they are appropriate. (The system is self monitoring).</a:t>
            </a:r>
          </a:p>
          <a:p>
            <a:pPr lvl="1"/>
            <a:r>
              <a:rPr lang="en-US" dirty="0" smtClean="0"/>
              <a:t>Does not have to be preferred method, just appropriate</a:t>
            </a:r>
          </a:p>
        </p:txBody>
      </p:sp>
    </p:spTree>
    <p:extLst>
      <p:ext uri="{BB962C8B-B14F-4D97-AF65-F5344CB8AC3E}">
        <p14:creationId xmlns:p14="http://schemas.microsoft.com/office/powerpoint/2010/main" val="3011204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Excess Costs</a:t>
            </a:r>
            <a:endParaRPr lang="en-US" dirty="0"/>
          </a:p>
        </p:txBody>
      </p:sp>
      <p:sp>
        <p:nvSpPr>
          <p:cNvPr id="3" name="Content Placeholder 2"/>
          <p:cNvSpPr>
            <a:spLocks noGrp="1"/>
          </p:cNvSpPr>
          <p:nvPr>
            <p:ph idx="1"/>
          </p:nvPr>
        </p:nvSpPr>
        <p:spPr/>
        <p:txBody>
          <a:bodyPr>
            <a:normAutofit fontScale="92500"/>
          </a:bodyPr>
          <a:lstStyle/>
          <a:p>
            <a:r>
              <a:rPr lang="en-US" dirty="0" smtClean="0"/>
              <a:t>Schools only required to provide appropriate education (not necessarily the most expensive).  See </a:t>
            </a:r>
            <a:r>
              <a:rPr lang="en-US" i="1" dirty="0" smtClean="0"/>
              <a:t>Rowley</a:t>
            </a:r>
            <a:r>
              <a:rPr lang="en-US" dirty="0" smtClean="0"/>
              <a:t>.</a:t>
            </a:r>
          </a:p>
          <a:p>
            <a:r>
              <a:rPr lang="en-US" dirty="0" smtClean="0"/>
              <a:t>Cost may be a defense under IDEA (see 1401(8)) only if the school can prove that:</a:t>
            </a:r>
          </a:p>
          <a:p>
            <a:pPr marL="914400" lvl="1" indent="-457200">
              <a:buAutoNum type="arabicPeriod"/>
            </a:pPr>
            <a:r>
              <a:rPr lang="en-US" dirty="0" smtClean="0"/>
              <a:t>Proper continuum of placements;</a:t>
            </a:r>
          </a:p>
          <a:p>
            <a:pPr marL="914400" lvl="1" indent="-457200">
              <a:buAutoNum type="arabicPeriod"/>
            </a:pPr>
            <a:r>
              <a:rPr lang="en-US" dirty="0" smtClean="0"/>
              <a:t>No total denial of education by failing to provide expensive service; and</a:t>
            </a:r>
          </a:p>
          <a:p>
            <a:pPr marL="914400" lvl="1" indent="-457200">
              <a:buAutoNum type="arabicPeriod"/>
            </a:pPr>
            <a:r>
              <a:rPr lang="en-US" dirty="0" smtClean="0"/>
              <a:t>Other special education students could be denied FAPE because of expenditures for one child.  </a:t>
            </a:r>
            <a:endParaRPr lang="en-US" dirty="0"/>
          </a:p>
          <a:p>
            <a:pPr marL="457200" lvl="1" indent="0">
              <a:buNone/>
            </a:pPr>
            <a:r>
              <a:rPr lang="en-US" dirty="0" smtClean="0"/>
              <a:t>See </a:t>
            </a:r>
            <a:r>
              <a:rPr lang="en-US" i="1" dirty="0" err="1" smtClean="0"/>
              <a:t>Roncker</a:t>
            </a:r>
            <a:r>
              <a:rPr lang="en-US" i="1" dirty="0" smtClean="0"/>
              <a:t> v. Walter</a:t>
            </a:r>
            <a:r>
              <a:rPr lang="en-US" dirty="0" smtClean="0"/>
              <a:t>, 700 F.2d 1058 (6</a:t>
            </a:r>
            <a:r>
              <a:rPr lang="en-US" baseline="30000" dirty="0" smtClean="0"/>
              <a:t>th</a:t>
            </a:r>
            <a:r>
              <a:rPr lang="en-US" dirty="0" smtClean="0"/>
              <a:t> Cir. 1983)</a:t>
            </a:r>
          </a:p>
          <a:p>
            <a:pPr marL="914400" lvl="1" indent="-457200">
              <a:buAutoNum type="arabicPeriod"/>
            </a:pPr>
            <a:endParaRPr lang="en-US" dirty="0"/>
          </a:p>
        </p:txBody>
      </p:sp>
    </p:spTree>
    <p:extLst>
      <p:ext uri="{BB962C8B-B14F-4D97-AF65-F5344CB8AC3E}">
        <p14:creationId xmlns:p14="http://schemas.microsoft.com/office/powerpoint/2010/main" val="811091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Individualized Educational Program</a:t>
            </a:r>
            <a:endParaRPr lang="en-US" dirty="0"/>
          </a:p>
        </p:txBody>
      </p:sp>
      <p:sp>
        <p:nvSpPr>
          <p:cNvPr id="3" name="Content Placeholder 2"/>
          <p:cNvSpPr>
            <a:spLocks noGrp="1"/>
          </p:cNvSpPr>
          <p:nvPr>
            <p:ph idx="1"/>
          </p:nvPr>
        </p:nvSpPr>
        <p:spPr/>
        <p:txBody>
          <a:bodyPr>
            <a:normAutofit fontScale="92500"/>
          </a:bodyPr>
          <a:lstStyle/>
          <a:p>
            <a:r>
              <a:rPr lang="en-US" dirty="0" smtClean="0"/>
              <a:t>Basic plan for providing special education and related services.</a:t>
            </a:r>
          </a:p>
          <a:p>
            <a:r>
              <a:rPr lang="en-US" dirty="0" smtClean="0"/>
              <a:t>Written statement, reviewed and revised periodically (at least annually)</a:t>
            </a:r>
          </a:p>
          <a:p>
            <a:r>
              <a:rPr lang="en-US" dirty="0" smtClean="0"/>
              <a:t>Created by an IEP team:  parents, school representative, special education teacher, regular education teacher (when appropriate), other necessary experts (someone must be capable of evaluating progress), and sometimes the student.</a:t>
            </a:r>
          </a:p>
          <a:p>
            <a:r>
              <a:rPr lang="en-US" dirty="0" smtClean="0"/>
              <a:t>Contains:  current academic achievement levels, measurable goals, the services to be provided, how they are to be provided (amount of time in mainstream classroom), and any serious behavior problems.</a:t>
            </a:r>
          </a:p>
        </p:txBody>
      </p:sp>
    </p:spTree>
    <p:extLst>
      <p:ext uri="{BB962C8B-B14F-4D97-AF65-F5344CB8AC3E}">
        <p14:creationId xmlns:p14="http://schemas.microsoft.com/office/powerpoint/2010/main" val="3924255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Appropriate Placement</a:t>
            </a:r>
            <a:endParaRPr lang="en-US" dirty="0"/>
          </a:p>
        </p:txBody>
      </p:sp>
      <p:sp>
        <p:nvSpPr>
          <p:cNvPr id="3" name="Content Placeholder 2"/>
          <p:cNvSpPr>
            <a:spLocks noGrp="1"/>
          </p:cNvSpPr>
          <p:nvPr>
            <p:ph idx="1"/>
          </p:nvPr>
        </p:nvSpPr>
        <p:spPr/>
        <p:txBody>
          <a:bodyPr>
            <a:normAutofit fontScale="92500"/>
          </a:bodyPr>
          <a:lstStyle/>
          <a:p>
            <a:r>
              <a:rPr lang="en-US" dirty="0" smtClean="0"/>
              <a:t>Under IDEA, Section 1412, must place in least restrictive environment (LRE)</a:t>
            </a:r>
          </a:p>
          <a:p>
            <a:r>
              <a:rPr lang="en-US" dirty="0" smtClean="0"/>
              <a:t>Only use special placements when education in regular classes with aids and special services cannot be educated satisfactorily (but does not require “full inclusion”)</a:t>
            </a:r>
          </a:p>
          <a:p>
            <a:r>
              <a:rPr lang="en-US" dirty="0" smtClean="0"/>
              <a:t>Use more restrictive placements when placement in regular classrooms threatens the safety of any student(s)</a:t>
            </a:r>
          </a:p>
          <a:p>
            <a:r>
              <a:rPr lang="en-US" dirty="0" smtClean="0"/>
              <a:t>Private schools used in limited circumstances (with restrictions) (1412 (a)(10)).</a:t>
            </a:r>
            <a:endParaRPr lang="en-US" dirty="0"/>
          </a:p>
        </p:txBody>
      </p:sp>
    </p:spTree>
    <p:extLst>
      <p:ext uri="{BB962C8B-B14F-4D97-AF65-F5344CB8AC3E}">
        <p14:creationId xmlns:p14="http://schemas.microsoft.com/office/powerpoint/2010/main" val="1124115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Services</a:t>
            </a:r>
            <a:endParaRPr lang="en-US" dirty="0"/>
          </a:p>
        </p:txBody>
      </p:sp>
      <p:sp>
        <p:nvSpPr>
          <p:cNvPr id="3" name="Content Placeholder 2"/>
          <p:cNvSpPr>
            <a:spLocks noGrp="1"/>
          </p:cNvSpPr>
          <p:nvPr>
            <p:ph idx="1"/>
          </p:nvPr>
        </p:nvSpPr>
        <p:spPr/>
        <p:txBody>
          <a:bodyPr>
            <a:normAutofit fontScale="92500"/>
          </a:bodyPr>
          <a:lstStyle/>
          <a:p>
            <a:r>
              <a:rPr lang="en-US" dirty="0" smtClean="0"/>
              <a:t>See IDEA, Section 1401(26):  An illustrative but not all inclusive list of possible required services.</a:t>
            </a:r>
          </a:p>
          <a:p>
            <a:r>
              <a:rPr lang="en-US" dirty="0" smtClean="0"/>
              <a:t>General supportive services are covered, medical services are not.</a:t>
            </a:r>
          </a:p>
          <a:p>
            <a:r>
              <a:rPr lang="en-US" i="1" dirty="0" err="1" smtClean="0"/>
              <a:t>Tatro</a:t>
            </a:r>
            <a:r>
              <a:rPr lang="en-US" dirty="0" smtClean="0"/>
              <a:t> test:  Requested health services must be provided as a “related service” if:</a:t>
            </a:r>
          </a:p>
          <a:p>
            <a:pPr marL="914400" lvl="1" indent="-457200">
              <a:buAutoNum type="arabicPeriod"/>
            </a:pPr>
            <a:r>
              <a:rPr lang="en-US" dirty="0" smtClean="0"/>
              <a:t>The requested “supportive services” are necessary for the child to benefit from special education services, and</a:t>
            </a:r>
          </a:p>
          <a:p>
            <a:pPr marL="914400" lvl="1" indent="-457200">
              <a:buAutoNum type="arabicPeriod"/>
            </a:pPr>
            <a:r>
              <a:rPr lang="en-US" dirty="0" smtClean="0"/>
              <a:t>The services are not excluded “medical services” that would require the services of a physician for other than diagnostic or evaluation purposes.</a:t>
            </a:r>
          </a:p>
          <a:p>
            <a:pPr lvl="1"/>
            <a:endParaRPr lang="en-US" dirty="0"/>
          </a:p>
        </p:txBody>
      </p:sp>
    </p:spTree>
    <p:extLst>
      <p:ext uri="{BB962C8B-B14F-4D97-AF65-F5344CB8AC3E}">
        <p14:creationId xmlns:p14="http://schemas.microsoft.com/office/powerpoint/2010/main" val="3435621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Procedural Due Process</a:t>
            </a:r>
            <a:endParaRPr lang="en-US" dirty="0"/>
          </a:p>
        </p:txBody>
      </p:sp>
      <p:sp>
        <p:nvSpPr>
          <p:cNvPr id="3" name="Content Placeholder 2"/>
          <p:cNvSpPr>
            <a:spLocks noGrp="1"/>
          </p:cNvSpPr>
          <p:nvPr>
            <p:ph idx="1"/>
          </p:nvPr>
        </p:nvSpPr>
        <p:spPr/>
        <p:txBody>
          <a:bodyPr>
            <a:normAutofit lnSpcReduction="10000"/>
          </a:bodyPr>
          <a:lstStyle/>
          <a:p>
            <a:r>
              <a:rPr lang="en-US" dirty="0" smtClean="0"/>
              <a:t>See IDEA, Section 1415 </a:t>
            </a:r>
          </a:p>
          <a:p>
            <a:r>
              <a:rPr lang="en-US" dirty="0" smtClean="0"/>
              <a:t>IDEA provides heightened procedural safeguards to protect the rights of children with special needs.</a:t>
            </a:r>
          </a:p>
          <a:p>
            <a:r>
              <a:rPr lang="en-US" dirty="0" smtClean="0"/>
              <a:t>Provided throughout the process, from identification/eligibility to program completion </a:t>
            </a:r>
          </a:p>
          <a:p>
            <a:r>
              <a:rPr lang="en-US" dirty="0" smtClean="0"/>
              <a:t>General rights include:  examination of all records, appropriate written notice (both for specific acts and general notice of procedural protections), impartial hearing process, right to “stay put”</a:t>
            </a:r>
            <a:endParaRPr lang="en-US" dirty="0"/>
          </a:p>
        </p:txBody>
      </p:sp>
    </p:spTree>
    <p:extLst>
      <p:ext uri="{BB962C8B-B14F-4D97-AF65-F5344CB8AC3E}">
        <p14:creationId xmlns:p14="http://schemas.microsoft.com/office/powerpoint/2010/main" val="3992555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Discipline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Increased procedural requirements apply in discipline cases.</a:t>
            </a:r>
          </a:p>
          <a:p>
            <a:r>
              <a:rPr lang="en-US" dirty="0" smtClean="0"/>
              <a:t>Students with special needs may be suspended or moved to an alternative education setting for up to 10 school days for violations of school code (cooling off and manifestation determination). 1415 (k)(1)(A)</a:t>
            </a:r>
          </a:p>
          <a:p>
            <a:r>
              <a:rPr lang="en-US" dirty="0" smtClean="0"/>
              <a:t>Special needs students may be removed to an alternative educational setting for up to 45 school days for specific dangerous behavior (weapons, drugs, violence) regardless of manifestation determination. 1415 (k)(1)(G)</a:t>
            </a:r>
          </a:p>
          <a:p>
            <a:r>
              <a:rPr lang="en-US" dirty="0" smtClean="0"/>
              <a:t>If behavior is not a manifestation of disability then student may be punished just like any other student (so long as FAPE is always provided). 1415 (k)(1)(C)</a:t>
            </a:r>
          </a:p>
          <a:p>
            <a:r>
              <a:rPr lang="en-US" dirty="0" smtClean="0"/>
              <a:t>Applies to students not yet eligible for IDEA services if the school “had knowledge” that the student had a disability.   1415 (k)(5)</a:t>
            </a:r>
          </a:p>
        </p:txBody>
      </p:sp>
    </p:spTree>
    <p:extLst>
      <p:ext uri="{BB962C8B-B14F-4D97-AF65-F5344CB8AC3E}">
        <p14:creationId xmlns:p14="http://schemas.microsoft.com/office/powerpoint/2010/main" val="1880443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Completion of Special Education	</a:t>
            </a:r>
            <a:endParaRPr lang="en-US" dirty="0"/>
          </a:p>
        </p:txBody>
      </p:sp>
      <p:sp>
        <p:nvSpPr>
          <p:cNvPr id="3" name="Content Placeholder 2"/>
          <p:cNvSpPr>
            <a:spLocks noGrp="1"/>
          </p:cNvSpPr>
          <p:nvPr>
            <p:ph idx="1"/>
          </p:nvPr>
        </p:nvSpPr>
        <p:spPr/>
        <p:txBody>
          <a:bodyPr/>
          <a:lstStyle/>
          <a:p>
            <a:r>
              <a:rPr lang="en-US" dirty="0" smtClean="0"/>
              <a:t>Transition services required (Section 1401(34)):  helps prepare students for post-school life.</a:t>
            </a:r>
          </a:p>
          <a:p>
            <a:r>
              <a:rPr lang="en-US" dirty="0" smtClean="0"/>
              <a:t>Special education services terminate when a student age out of the program at 21 (see 1412(a)(1)(A)) or graduate.</a:t>
            </a:r>
          </a:p>
          <a:p>
            <a:pPr lvl="1"/>
            <a:r>
              <a:rPr lang="en-US" dirty="0" smtClean="0"/>
              <a:t>Graduation constitutes a “change of placement” and notification is required</a:t>
            </a:r>
          </a:p>
          <a:p>
            <a:pPr lvl="1"/>
            <a:r>
              <a:rPr lang="en-US" dirty="0" smtClean="0"/>
              <a:t>Students may be required to pass competency exam before graduating</a:t>
            </a:r>
            <a:endParaRPr lang="en-US" dirty="0"/>
          </a:p>
        </p:txBody>
      </p:sp>
    </p:spTree>
    <p:extLst>
      <p:ext uri="{BB962C8B-B14F-4D97-AF65-F5344CB8AC3E}">
        <p14:creationId xmlns:p14="http://schemas.microsoft.com/office/powerpoint/2010/main" val="2994078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504 of the Rehabilitation Act</a:t>
            </a:r>
            <a:endParaRPr lang="en-US" dirty="0"/>
          </a:p>
        </p:txBody>
      </p:sp>
      <p:sp>
        <p:nvSpPr>
          <p:cNvPr id="3" name="Content Placeholder 2"/>
          <p:cNvSpPr>
            <a:spLocks noGrp="1"/>
          </p:cNvSpPr>
          <p:nvPr>
            <p:ph idx="1"/>
          </p:nvPr>
        </p:nvSpPr>
        <p:spPr/>
        <p:txBody>
          <a:bodyPr>
            <a:normAutofit lnSpcReduction="10000"/>
          </a:bodyPr>
          <a:lstStyle/>
          <a:p>
            <a:r>
              <a:rPr lang="en-US" dirty="0" smtClean="0"/>
              <a:t>Protects “handicapped” individuals (children and adults) from discrimination in institutions receiving federal funding.</a:t>
            </a:r>
          </a:p>
          <a:p>
            <a:r>
              <a:rPr lang="en-US" dirty="0" smtClean="0"/>
              <a:t>To qualify, must be a “handicapped person,” have a record of impairment, or be “regarded as having an impairment.”</a:t>
            </a:r>
          </a:p>
          <a:p>
            <a:r>
              <a:rPr lang="en-US" dirty="0" smtClean="0"/>
              <a:t>Entitles handicapped persons to “reasonable accommodations” to facilitate participation.</a:t>
            </a:r>
          </a:p>
          <a:p>
            <a:pPr lvl="1"/>
            <a:r>
              <a:rPr lang="en-US" dirty="0" smtClean="0"/>
              <a:t>Only requires reasonable accommodation, not a specific or preferred accommodation.</a:t>
            </a:r>
          </a:p>
          <a:p>
            <a:pPr lvl="1"/>
            <a:r>
              <a:rPr lang="en-US" dirty="0" smtClean="0"/>
              <a:t>Unreasonable accommodation = unreasonable health/safety risks or cost</a:t>
            </a:r>
            <a:endParaRPr lang="en-US" dirty="0"/>
          </a:p>
        </p:txBody>
      </p:sp>
    </p:spTree>
    <p:extLst>
      <p:ext uri="{BB962C8B-B14F-4D97-AF65-F5344CB8AC3E}">
        <p14:creationId xmlns:p14="http://schemas.microsoft.com/office/powerpoint/2010/main" val="3142709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Legislation</a:t>
            </a:r>
            <a:endParaRPr lang="en-US" dirty="0"/>
          </a:p>
        </p:txBody>
      </p:sp>
      <p:sp>
        <p:nvSpPr>
          <p:cNvPr id="3" name="Content Placeholder 2"/>
          <p:cNvSpPr>
            <a:spLocks noGrp="1"/>
          </p:cNvSpPr>
          <p:nvPr>
            <p:ph idx="1"/>
          </p:nvPr>
        </p:nvSpPr>
        <p:spPr/>
        <p:txBody>
          <a:bodyPr/>
          <a:lstStyle/>
          <a:p>
            <a:r>
              <a:rPr lang="en-US" dirty="0" smtClean="0"/>
              <a:t>Historically, children with special needs have been excluded from the public education system</a:t>
            </a:r>
          </a:p>
          <a:p>
            <a:r>
              <a:rPr lang="en-US" dirty="0" smtClean="0"/>
              <a:t>Civil rights movement </a:t>
            </a:r>
            <a:r>
              <a:rPr lang="en-US" dirty="0" smtClean="0">
                <a:sym typeface="Symbol" panose="05050102010706020507" pitchFamily="18" charset="2"/>
              </a:rPr>
              <a:t> Increased national attention</a:t>
            </a:r>
          </a:p>
          <a:p>
            <a:r>
              <a:rPr lang="en-US" dirty="0" smtClean="0">
                <a:sym typeface="Symbol" panose="05050102010706020507" pitchFamily="18" charset="2"/>
              </a:rPr>
              <a:t>Court cases arguing for equal protection and due process rights for students with special needs.</a:t>
            </a:r>
          </a:p>
          <a:p>
            <a:r>
              <a:rPr lang="en-US" dirty="0" smtClean="0">
                <a:sym typeface="Symbol" panose="05050102010706020507" pitchFamily="18" charset="2"/>
              </a:rPr>
              <a:t>Legislation with increasing rights</a:t>
            </a:r>
            <a:endParaRPr lang="en-US" dirty="0"/>
          </a:p>
        </p:txBody>
      </p:sp>
    </p:spTree>
    <p:extLst>
      <p:ext uri="{BB962C8B-B14F-4D97-AF65-F5344CB8AC3E}">
        <p14:creationId xmlns:p14="http://schemas.microsoft.com/office/powerpoint/2010/main" val="4259136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504 in Schools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Protects against discrimination but does not guarantee participation.</a:t>
            </a:r>
          </a:p>
          <a:p>
            <a:r>
              <a:rPr lang="en-US" dirty="0" smtClean="0"/>
              <a:t>Accommodations to enable participation are not required if students would not otherwise qualify (without the handicap), participation would be dangerous for student or others, or no reasonable accommodation is possible.</a:t>
            </a:r>
          </a:p>
          <a:p>
            <a:r>
              <a:rPr lang="en-US" dirty="0" smtClean="0"/>
              <a:t>Accommodations often made:  facilities, testing (time, location, or manner of testing).</a:t>
            </a:r>
          </a:p>
          <a:p>
            <a:r>
              <a:rPr lang="en-US" dirty="0" smtClean="0"/>
              <a:t>Handicapped students may not be punished for manifestations of handicap (Office of Civil Rights enforces, similar to IDEA)</a:t>
            </a:r>
          </a:p>
          <a:p>
            <a:r>
              <a:rPr lang="en-US" dirty="0" smtClean="0"/>
              <a:t>Exclusion based on handicap only permissible if risk to health of student (injury or exacerbation) or other children (infection) is based on sound medical data (</a:t>
            </a:r>
            <a:r>
              <a:rPr lang="en-US" dirty="0" err="1" smtClean="0"/>
              <a:t>substantital</a:t>
            </a:r>
            <a:r>
              <a:rPr lang="en-US" dirty="0" smtClean="0"/>
              <a:t> justification)…not speculation or phobia.</a:t>
            </a:r>
            <a:endParaRPr lang="en-US" dirty="0"/>
          </a:p>
        </p:txBody>
      </p:sp>
    </p:spTree>
    <p:extLst>
      <p:ext uri="{BB962C8B-B14F-4D97-AF65-F5344CB8AC3E}">
        <p14:creationId xmlns:p14="http://schemas.microsoft.com/office/powerpoint/2010/main" val="152757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504 for Employees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Act is carefully structured to replace such reflective reactions to actual or perceived handicaps with actions based on reason and medically sound judgments: the definition of “handicapped individual” is broad but only those individuals who are both handicapped and otherwise qualified are eligible for relief.”</a:t>
            </a:r>
          </a:p>
          <a:p>
            <a:r>
              <a:rPr lang="en-US" dirty="0" smtClean="0"/>
              <a:t>Criteria for determining “otherwise qualified”:  whether, given “reasonable accommodation,” the person can meet all program requirements or can perform all essential functions of the job without placing undue financial or administrative burdens on the employer or fundamentally altering the nature of the program/job.</a:t>
            </a:r>
          </a:p>
          <a:p>
            <a:r>
              <a:rPr lang="en-US" dirty="0" smtClean="0"/>
              <a:t>Not “otherwise qualified” if risk of infecting others cannot be eliminated by reasonable accommodation (based on actual medical grounds).</a:t>
            </a:r>
          </a:p>
          <a:p>
            <a:r>
              <a:rPr lang="en-US" dirty="0" smtClean="0"/>
              <a:t>Not entitled to special protections…can be disciplined normally for behavior that is not solely the result of their disability.</a:t>
            </a:r>
          </a:p>
        </p:txBody>
      </p:sp>
    </p:spTree>
    <p:extLst>
      <p:ext uri="{BB962C8B-B14F-4D97-AF65-F5344CB8AC3E}">
        <p14:creationId xmlns:p14="http://schemas.microsoft.com/office/powerpoint/2010/main" val="1697285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Americans with Disabilities Act (ADA)</a:t>
            </a:r>
            <a:endParaRPr lang="en-US" dirty="0"/>
          </a:p>
        </p:txBody>
      </p:sp>
      <p:sp>
        <p:nvSpPr>
          <p:cNvPr id="3" name="Content Placeholder 2"/>
          <p:cNvSpPr>
            <a:spLocks noGrp="1"/>
          </p:cNvSpPr>
          <p:nvPr>
            <p:ph idx="1"/>
          </p:nvPr>
        </p:nvSpPr>
        <p:spPr/>
        <p:txBody>
          <a:bodyPr/>
          <a:lstStyle/>
          <a:p>
            <a:r>
              <a:rPr lang="en-US" dirty="0" smtClean="0"/>
              <a:t>Expands Section 504 to broader application…transportation, public accommodations, etc.</a:t>
            </a:r>
          </a:p>
          <a:p>
            <a:r>
              <a:rPr lang="en-US" dirty="0" smtClean="0"/>
              <a:t>Uses 14</a:t>
            </a:r>
            <a:r>
              <a:rPr lang="en-US" baseline="30000" dirty="0" smtClean="0"/>
              <a:t>th</a:t>
            </a:r>
            <a:r>
              <a:rPr lang="en-US" dirty="0" smtClean="0"/>
              <a:t> Amendment Equal Protection Clause and Interstate Commerce Clause to justify</a:t>
            </a:r>
          </a:p>
          <a:p>
            <a:r>
              <a:rPr lang="en-US" dirty="0" smtClean="0"/>
              <a:t>For schools, applies to more public facilities: athletic stadiums, auditoriums, barrier-free design required</a:t>
            </a:r>
            <a:endParaRPr lang="en-US" dirty="0"/>
          </a:p>
        </p:txBody>
      </p:sp>
    </p:spTree>
    <p:extLst>
      <p:ext uri="{BB962C8B-B14F-4D97-AF65-F5344CB8AC3E}">
        <p14:creationId xmlns:p14="http://schemas.microsoft.com/office/powerpoint/2010/main" val="1678085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Extracurricular Activities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As a property interest:  split authority on this issue.</a:t>
            </a:r>
          </a:p>
          <a:p>
            <a:pPr lvl="1"/>
            <a:r>
              <a:rPr lang="en-US" dirty="0" smtClean="0"/>
              <a:t>Most jurisdictions:  Education is one property right (including all related activities).  Due process only guaranteed for a complete deprivation.  </a:t>
            </a:r>
            <a:r>
              <a:rPr lang="en-US" i="1" dirty="0" smtClean="0"/>
              <a:t>Goss v. Lopez </a:t>
            </a:r>
            <a:r>
              <a:rPr lang="en-US" dirty="0" smtClean="0"/>
              <a:t>does not make each part of the educational experience a property interest.</a:t>
            </a:r>
          </a:p>
          <a:p>
            <a:pPr lvl="1"/>
            <a:r>
              <a:rPr lang="en-US" dirty="0" smtClean="0"/>
              <a:t>Other jurisdictions:  Total exclusion from one part of the educational process for an extended period could implicate due process.</a:t>
            </a:r>
          </a:p>
          <a:p>
            <a:r>
              <a:rPr lang="en-US" dirty="0" smtClean="0"/>
              <a:t>Targeted exclusions of married students:  generally uniformly invalidated since 1970s.</a:t>
            </a:r>
          </a:p>
          <a:p>
            <a:pPr lvl="1"/>
            <a:r>
              <a:rPr lang="en-US" dirty="0" smtClean="0"/>
              <a:t>Right to marry a “fundamental right” (at least in Colorado)… can’t discriminate against those who exercise that right</a:t>
            </a:r>
            <a:endParaRPr lang="en-US" dirty="0"/>
          </a:p>
        </p:txBody>
      </p:sp>
    </p:spTree>
    <p:extLst>
      <p:ext uri="{BB962C8B-B14F-4D97-AF65-F5344CB8AC3E}">
        <p14:creationId xmlns:p14="http://schemas.microsoft.com/office/powerpoint/2010/main" val="2087687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Title IX of the </a:t>
            </a:r>
            <a:br>
              <a:rPr lang="en-US" dirty="0" smtClean="0"/>
            </a:br>
            <a:r>
              <a:rPr lang="en-US" dirty="0" smtClean="0"/>
              <a:t>Education Amendments of 1972</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Prohibits gender based discrimination in school athletics.</a:t>
            </a:r>
          </a:p>
          <a:p>
            <a:r>
              <a:rPr lang="en-US" dirty="0" smtClean="0"/>
              <a:t>Requires “equal opportunity” to participate in athletics in school (elementary, secondary, and higher education)</a:t>
            </a:r>
          </a:p>
          <a:p>
            <a:r>
              <a:rPr lang="en-US" dirty="0" smtClean="0"/>
              <a:t>Opposite gender sports participation (at least try-outs) unless it is a contact sport.</a:t>
            </a:r>
          </a:p>
          <a:p>
            <a:r>
              <a:rPr lang="en-US" dirty="0" smtClean="0"/>
              <a:t>Consideration of many factors to determine equal opportunity…funding may be considered as one factor.</a:t>
            </a:r>
          </a:p>
          <a:p>
            <a:r>
              <a:rPr lang="en-US" dirty="0" smtClean="0"/>
              <a:t>Compliance measures by “program-wide” opportunities, not “sport-specific” comparisons.</a:t>
            </a:r>
            <a:endParaRPr lang="en-US" dirty="0"/>
          </a:p>
        </p:txBody>
      </p:sp>
    </p:spTree>
    <p:extLst>
      <p:ext uri="{BB962C8B-B14F-4D97-AF65-F5344CB8AC3E}">
        <p14:creationId xmlns:p14="http://schemas.microsoft.com/office/powerpoint/2010/main" val="295251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dirty="0" smtClean="0"/>
              <a:t>The Constitution</a:t>
            </a:r>
          </a:p>
          <a:p>
            <a:pPr lvl="1"/>
            <a:r>
              <a:rPr lang="en-US" dirty="0" smtClean="0"/>
              <a:t>Does not state education is a duty of the federal government.</a:t>
            </a:r>
          </a:p>
          <a:p>
            <a:pPr lvl="1"/>
            <a:r>
              <a:rPr lang="en-US" dirty="0" smtClean="0"/>
              <a:t>Education entitled under state constitution or statutory law as a “property right.”</a:t>
            </a:r>
          </a:p>
          <a:p>
            <a:r>
              <a:rPr lang="en-US" dirty="0" smtClean="0"/>
              <a:t>Bill of Rights</a:t>
            </a:r>
          </a:p>
          <a:p>
            <a:pPr lvl="1"/>
            <a:r>
              <a:rPr lang="en-US" dirty="0" smtClean="0"/>
              <a:t>Ensured balance of power between states</a:t>
            </a:r>
          </a:p>
          <a:p>
            <a:pPr lvl="1"/>
            <a:r>
              <a:rPr lang="en-US" dirty="0" smtClean="0"/>
              <a:t>Safeguard rights of individuals.</a:t>
            </a:r>
            <a:endParaRPr lang="en-US" dirty="0"/>
          </a:p>
        </p:txBody>
      </p:sp>
    </p:spTree>
    <p:extLst>
      <p:ext uri="{BB962C8B-B14F-4D97-AF65-F5344CB8AC3E}">
        <p14:creationId xmlns:p14="http://schemas.microsoft.com/office/powerpoint/2010/main" val="3315984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dirty="0" smtClean="0"/>
              <a:t>14</a:t>
            </a:r>
            <a:r>
              <a:rPr lang="en-US" baseline="30000" dirty="0" smtClean="0"/>
              <a:t>th</a:t>
            </a:r>
            <a:r>
              <a:rPr lang="en-US" dirty="0" smtClean="0"/>
              <a:t> Amendment</a:t>
            </a:r>
          </a:p>
          <a:p>
            <a:pPr lvl="1"/>
            <a:r>
              <a:rPr lang="en-US" sz="2400" dirty="0" smtClean="0"/>
              <a:t>Protects the “property right” of individuals.</a:t>
            </a:r>
          </a:p>
          <a:p>
            <a:pPr lvl="1"/>
            <a:r>
              <a:rPr lang="en-US" sz="2400" dirty="0" smtClean="0"/>
              <a:t>Equal Protection Clause</a:t>
            </a:r>
          </a:p>
          <a:p>
            <a:pPr lvl="2"/>
            <a:r>
              <a:rPr lang="en-US" sz="2400" dirty="0" smtClean="0"/>
              <a:t>State must provide equal opportunities</a:t>
            </a:r>
          </a:p>
          <a:p>
            <a:pPr lvl="2"/>
            <a:endParaRPr lang="en-US" sz="2400" dirty="0" smtClean="0"/>
          </a:p>
        </p:txBody>
      </p:sp>
    </p:spTree>
    <p:extLst>
      <p:ext uri="{BB962C8B-B14F-4D97-AF65-F5344CB8AC3E}">
        <p14:creationId xmlns:p14="http://schemas.microsoft.com/office/powerpoint/2010/main" val="404831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Court Cases</a:t>
            </a:r>
            <a:endParaRPr lang="en-US" dirty="0"/>
          </a:p>
        </p:txBody>
      </p:sp>
      <p:sp>
        <p:nvSpPr>
          <p:cNvPr id="3" name="Content Placeholder 2"/>
          <p:cNvSpPr>
            <a:spLocks noGrp="1"/>
          </p:cNvSpPr>
          <p:nvPr>
            <p:ph idx="1"/>
          </p:nvPr>
        </p:nvSpPr>
        <p:spPr/>
        <p:txBody>
          <a:bodyPr/>
          <a:lstStyle/>
          <a:p>
            <a:r>
              <a:rPr lang="en-US" dirty="0" smtClean="0"/>
              <a:t>P.A.R.C. v. Commonwealth of Pennsylvania (1971, 1972)</a:t>
            </a:r>
          </a:p>
          <a:p>
            <a:pPr lvl="1"/>
            <a:r>
              <a:rPr lang="en-US" dirty="0" smtClean="0"/>
              <a:t>“Retarded” children denied access to public education in Pennsylvania</a:t>
            </a:r>
          </a:p>
          <a:p>
            <a:pPr lvl="1"/>
            <a:r>
              <a:rPr lang="en-US" dirty="0" smtClean="0"/>
              <a:t>Overturned Pennsylvania restrictions on denying students without a mental age of five access to public education.</a:t>
            </a:r>
          </a:p>
          <a:p>
            <a:pPr lvl="1"/>
            <a:r>
              <a:rPr lang="en-US" dirty="0" smtClean="0"/>
              <a:t>Shaped all subsequent federal law</a:t>
            </a:r>
          </a:p>
          <a:p>
            <a:pPr lvl="1"/>
            <a:endParaRPr lang="en-US" dirty="0" smtClean="0"/>
          </a:p>
          <a:p>
            <a:pPr lvl="2"/>
            <a:endParaRPr lang="en-US" sz="2400" dirty="0" smtClean="0"/>
          </a:p>
        </p:txBody>
      </p:sp>
    </p:spTree>
    <p:extLst>
      <p:ext uri="{BB962C8B-B14F-4D97-AF65-F5344CB8AC3E}">
        <p14:creationId xmlns:p14="http://schemas.microsoft.com/office/powerpoint/2010/main" val="2803808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Court Cases</a:t>
            </a:r>
            <a:endParaRPr lang="en-US" dirty="0"/>
          </a:p>
        </p:txBody>
      </p:sp>
      <p:sp>
        <p:nvSpPr>
          <p:cNvPr id="3" name="Content Placeholder 2"/>
          <p:cNvSpPr>
            <a:spLocks noGrp="1"/>
          </p:cNvSpPr>
          <p:nvPr>
            <p:ph idx="1"/>
          </p:nvPr>
        </p:nvSpPr>
        <p:spPr/>
        <p:txBody>
          <a:bodyPr/>
          <a:lstStyle/>
          <a:p>
            <a:r>
              <a:rPr lang="en-US" dirty="0" smtClean="0"/>
              <a:t>Mills v. Board of Education D.C. 1972</a:t>
            </a:r>
          </a:p>
          <a:p>
            <a:pPr lvl="1"/>
            <a:r>
              <a:rPr lang="en-US" dirty="0" smtClean="0"/>
              <a:t>Ruled children with behavioral, emotional, learning impairments were due Free and Appropriate Public Education</a:t>
            </a:r>
          </a:p>
          <a:p>
            <a:pPr lvl="1"/>
            <a:r>
              <a:rPr lang="en-US" dirty="0" smtClean="0"/>
              <a:t>Proposed outlining suitable educational programs (IEP)</a:t>
            </a:r>
          </a:p>
          <a:p>
            <a:pPr lvl="1"/>
            <a:r>
              <a:rPr lang="en-US" dirty="0" smtClean="0"/>
              <a:t>Limits discipline (suspensions and expulsions) of children with disabilities</a:t>
            </a:r>
          </a:p>
          <a:p>
            <a:pPr lvl="2"/>
            <a:endParaRPr lang="en-US" sz="2400" dirty="0" smtClean="0"/>
          </a:p>
        </p:txBody>
      </p:sp>
    </p:spTree>
    <p:extLst>
      <p:ext uri="{BB962C8B-B14F-4D97-AF65-F5344CB8AC3E}">
        <p14:creationId xmlns:p14="http://schemas.microsoft.com/office/powerpoint/2010/main" val="2457963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Court Cases</a:t>
            </a:r>
            <a:endParaRPr lang="en-US" dirty="0"/>
          </a:p>
        </p:txBody>
      </p:sp>
      <p:sp>
        <p:nvSpPr>
          <p:cNvPr id="3" name="Content Placeholder 2"/>
          <p:cNvSpPr>
            <a:spLocks noGrp="1"/>
          </p:cNvSpPr>
          <p:nvPr>
            <p:ph idx="1"/>
          </p:nvPr>
        </p:nvSpPr>
        <p:spPr/>
        <p:txBody>
          <a:bodyPr/>
          <a:lstStyle/>
          <a:p>
            <a:r>
              <a:rPr lang="en-US" dirty="0" smtClean="0"/>
              <a:t>Amendment to Title VI of Civil Rights Act of 1964</a:t>
            </a:r>
          </a:p>
          <a:p>
            <a:pPr lvl="1"/>
            <a:r>
              <a:rPr lang="en-US" dirty="0" smtClean="0"/>
              <a:t>Later became Section 504 of the Civil Rights Act of 1973</a:t>
            </a:r>
          </a:p>
          <a:p>
            <a:pPr lvl="1"/>
            <a:r>
              <a:rPr lang="en-US" dirty="0" smtClean="0"/>
              <a:t>Ruled ALL students had to be given Equal Access to public education.</a:t>
            </a:r>
          </a:p>
          <a:p>
            <a:pPr lvl="2"/>
            <a:endParaRPr lang="en-US" sz="2400" dirty="0" smtClean="0"/>
          </a:p>
        </p:txBody>
      </p:sp>
    </p:spTree>
    <p:extLst>
      <p:ext uri="{BB962C8B-B14F-4D97-AF65-F5344CB8AC3E}">
        <p14:creationId xmlns:p14="http://schemas.microsoft.com/office/powerpoint/2010/main" val="1995593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538301975"/>
              </p:ext>
            </p:extLst>
          </p:nvPr>
        </p:nvGraphicFramePr>
        <p:xfrm>
          <a:off x="3113826" y="681029"/>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094705" y="1416676"/>
            <a:ext cx="2305318" cy="3416320"/>
          </a:xfrm>
          <a:prstGeom prst="rect">
            <a:avLst/>
          </a:prstGeom>
          <a:noFill/>
        </p:spPr>
        <p:txBody>
          <a:bodyPr wrap="square" rtlCol="0">
            <a:spAutoFit/>
          </a:bodyPr>
          <a:lstStyle/>
          <a:p>
            <a:r>
              <a:rPr lang="en-US" sz="3600" dirty="0" smtClean="0"/>
              <a:t>Legal Protections for Individuals with Special Needs</a:t>
            </a:r>
            <a:endParaRPr lang="en-US" sz="3600" dirty="0"/>
          </a:p>
        </p:txBody>
      </p:sp>
    </p:spTree>
    <p:extLst>
      <p:ext uri="{BB962C8B-B14F-4D97-AF65-F5344CB8AC3E}">
        <p14:creationId xmlns:p14="http://schemas.microsoft.com/office/powerpoint/2010/main" val="1872801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Individuals with Disabilities Education </a:t>
            </a:r>
            <a:r>
              <a:rPr lang="en-US" dirty="0" smtClean="0"/>
              <a:t>Act</a:t>
            </a:r>
            <a:br>
              <a:rPr lang="en-US" dirty="0" smtClean="0"/>
            </a:br>
            <a:r>
              <a:rPr lang="en-US" dirty="0" smtClean="0"/>
              <a:t>Part A and B</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Purpose:  Free Appropriate Public Education (FAPE) for students with special needs</a:t>
            </a:r>
          </a:p>
          <a:p>
            <a:pPr lvl="1"/>
            <a:r>
              <a:rPr lang="en-US" dirty="0" smtClean="0"/>
              <a:t>Special education and related services designed to meet their unique needs and to prepare them for employment and independent living</a:t>
            </a:r>
          </a:p>
          <a:p>
            <a:r>
              <a:rPr lang="en-US" dirty="0" smtClean="0"/>
              <a:t>Eligibility:  Two part test</a:t>
            </a:r>
          </a:p>
          <a:p>
            <a:pPr lvl="1"/>
            <a:r>
              <a:rPr lang="en-US" dirty="0" smtClean="0"/>
              <a:t>Fit within one of the covered categories</a:t>
            </a:r>
          </a:p>
          <a:p>
            <a:pPr lvl="2"/>
            <a:r>
              <a:rPr lang="en-US" dirty="0" smtClean="0"/>
              <a:t>“Mental retardation, hearing impairment (including deafness), speech or language impairments, visual impairment (including blindness), serious emotional disturbance…orthopedic impairments, autism, traumatic brain injury, other health impairments, or specific learning disabilities.”            20 U.S.C. Sec. 1401</a:t>
            </a:r>
          </a:p>
          <a:p>
            <a:pPr lvl="1"/>
            <a:r>
              <a:rPr lang="en-US" dirty="0" smtClean="0"/>
              <a:t>Must need special education and related services because of the disability</a:t>
            </a:r>
          </a:p>
          <a:p>
            <a:pPr lvl="2"/>
            <a:r>
              <a:rPr lang="en-US" dirty="0" smtClean="0"/>
              <a:t>Special instruction and special services to help student benefit from education.</a:t>
            </a:r>
            <a:endParaRPr lang="en-US" dirty="0"/>
          </a:p>
        </p:txBody>
      </p:sp>
    </p:spTree>
    <p:extLst>
      <p:ext uri="{BB962C8B-B14F-4D97-AF65-F5344CB8AC3E}">
        <p14:creationId xmlns:p14="http://schemas.microsoft.com/office/powerpoint/2010/main" val="69577984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11668</TotalTime>
  <Words>1796</Words>
  <Application>Microsoft Office PowerPoint</Application>
  <PresentationFormat>Widescreen</PresentationFormat>
  <Paragraphs>131</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Garamond</vt:lpstr>
      <vt:lpstr>Symbol</vt:lpstr>
      <vt:lpstr>Organic</vt:lpstr>
      <vt:lpstr>Students with Special Needs</vt:lpstr>
      <vt:lpstr>History of Legislation</vt:lpstr>
      <vt:lpstr>Background</vt:lpstr>
      <vt:lpstr>Background</vt:lpstr>
      <vt:lpstr>Key Court Cases</vt:lpstr>
      <vt:lpstr>Key Court Cases</vt:lpstr>
      <vt:lpstr>Key Court Cases</vt:lpstr>
      <vt:lpstr>PowerPoint Presentation</vt:lpstr>
      <vt:lpstr>Individuals with Disabilities Education Act Part A and B</vt:lpstr>
      <vt:lpstr>Identifying and Evaluating Students Part B and C </vt:lpstr>
      <vt:lpstr>Substantive Educational Rights</vt:lpstr>
      <vt:lpstr>Excess Costs</vt:lpstr>
      <vt:lpstr>Individualized Educational Program</vt:lpstr>
      <vt:lpstr>Appropriate Placement</vt:lpstr>
      <vt:lpstr>Related Services</vt:lpstr>
      <vt:lpstr>Procedural Due Process</vt:lpstr>
      <vt:lpstr>Discipline</vt:lpstr>
      <vt:lpstr>Completion of Special Education </vt:lpstr>
      <vt:lpstr>Section 504 of the Rehabilitation Act</vt:lpstr>
      <vt:lpstr>Section 504 in Schools</vt:lpstr>
      <vt:lpstr>Section 504 for Employees</vt:lpstr>
      <vt:lpstr>Americans with Disabilities Act (ADA)</vt:lpstr>
      <vt:lpstr>Extracurricular Activities</vt:lpstr>
      <vt:lpstr>Title IX of the  Education Amendments of 1972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Discipline  and Related Issues</dc:title>
  <dc:creator>Annie</dc:creator>
  <cp:lastModifiedBy>Noal Cochran</cp:lastModifiedBy>
  <cp:revision>75</cp:revision>
  <dcterms:created xsi:type="dcterms:W3CDTF">2014-06-25T14:15:42Z</dcterms:created>
  <dcterms:modified xsi:type="dcterms:W3CDTF">2019-01-03T15:36:51Z</dcterms:modified>
</cp:coreProperties>
</file>